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Ubuntu"/>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Ubuntu-regular.fntdata"/><Relationship Id="rId21" Type="http://schemas.openxmlformats.org/officeDocument/2006/relationships/slide" Target="slides/slide16.xml"/><Relationship Id="rId24" Type="http://schemas.openxmlformats.org/officeDocument/2006/relationships/font" Target="fonts/Ubuntu-italic.fntdata"/><Relationship Id="rId23" Type="http://schemas.openxmlformats.org/officeDocument/2006/relationships/font" Target="fonts/Ubuntu-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Ubuntu-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3e3903e84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g23e3903e84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8e72e6d617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38e72e6d617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8e72e6d617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g38e72e6d617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8069dc89ca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38069dc89ca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41d13d0e1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41d13d0e1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41d13d0e1e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41d13d0e1e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41d13d0e1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41d13d0e1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3e3af185cb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23e3af185c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41d13d0e1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241d13d0e1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212433c568_0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 name="Google Shape;72;g2212433c568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83501f865a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g383501f865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8e72e6d617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g38e72e6d617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8e72e6d617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38e72e6d61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8e72e6d617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38e72e6d617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8e72e6d617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38e72e6d617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8069dc89ca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38069dc89ca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 name="Google Shape;16;p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 name="Google Shape;17;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Ubuntu"/>
                <a:ea typeface="Ubuntu"/>
                <a:cs typeface="Ubuntu"/>
                <a:sym typeface="Ubuntu"/>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1" Type="http://schemas.openxmlformats.org/officeDocument/2006/relationships/hyperlink" Target="https://www.facebook.com/NucleusWealth/" TargetMode="External"/><Relationship Id="rId10" Type="http://schemas.openxmlformats.org/officeDocument/2006/relationships/image" Target="../media/image9.jpg"/><Relationship Id="rId13" Type="http://schemas.openxmlformats.org/officeDocument/2006/relationships/hyperlink" Target="http://instagram.com/nucleus_wealth" TargetMode="External"/><Relationship Id="rId12" Type="http://schemas.openxmlformats.org/officeDocument/2006/relationships/hyperlink" Target="http://linkedin.com/company/nucleuswealth"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nucleuswealth.com/content" TargetMode="External"/><Relationship Id="rId4" Type="http://schemas.openxmlformats.org/officeDocument/2006/relationships/image" Target="../media/image1.png"/><Relationship Id="rId9" Type="http://schemas.openxmlformats.org/officeDocument/2006/relationships/image" Target="../media/image7.jpg"/><Relationship Id="rId14" Type="http://schemas.openxmlformats.org/officeDocument/2006/relationships/hyperlink" Target="http://twitter.com/nucleuswealth" TargetMode="External"/><Relationship Id="rId5" Type="http://schemas.openxmlformats.org/officeDocument/2006/relationships/image" Target="../media/image3.jp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cxnSp>
        <p:nvCxnSpPr>
          <p:cNvPr id="60" name="Google Shape;60;p14"/>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61" name="Google Shape;61;p14"/>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800"/>
              </a:spcBef>
              <a:spcAft>
                <a:spcPts val="0"/>
              </a:spcAft>
              <a:buNone/>
            </a:pPr>
            <a:r>
              <a:rPr lang="en" sz="2600">
                <a:solidFill>
                  <a:schemeClr val="dk1"/>
                </a:solidFill>
                <a:latin typeface="Ubuntu"/>
                <a:ea typeface="Ubuntu"/>
                <a:cs typeface="Ubuntu"/>
                <a:sym typeface="Ubuntu"/>
              </a:rPr>
              <a:t>Podcast Visual to be inserted</a:t>
            </a:r>
            <a:endParaRPr sz="2600">
              <a:solidFill>
                <a:schemeClr val="dk1"/>
              </a:solidFill>
              <a:latin typeface="Ubuntu"/>
              <a:ea typeface="Ubuntu"/>
              <a:cs typeface="Ubuntu"/>
              <a:sym typeface="Ubuntu"/>
            </a:endParaRPr>
          </a:p>
          <a:p>
            <a:pPr indent="0" lvl="0" marL="457200" marR="0" rtl="0" algn="l">
              <a:lnSpc>
                <a:spcPct val="100000"/>
              </a:lnSpc>
              <a:spcBef>
                <a:spcPts val="800"/>
              </a:spcBef>
              <a:spcAft>
                <a:spcPts val="0"/>
              </a:spcAft>
              <a:buNone/>
            </a:pPr>
            <a:r>
              <a:t/>
            </a:r>
            <a:endParaRPr sz="2000">
              <a:solidFill>
                <a:schemeClr val="dk1"/>
              </a:solidFill>
              <a:latin typeface="Ubuntu"/>
              <a:ea typeface="Ubuntu"/>
              <a:cs typeface="Ubuntu"/>
              <a:sym typeface="Ubuntu"/>
            </a:endParaRPr>
          </a:p>
          <a:p>
            <a:pPr indent="0" lvl="0" marL="0" marR="0" rtl="0" algn="l">
              <a:lnSpc>
                <a:spcPct val="115000"/>
              </a:lnSpc>
              <a:spcBef>
                <a:spcPts val="800"/>
              </a:spcBef>
              <a:spcAft>
                <a:spcPts val="0"/>
              </a:spcAft>
              <a:buNone/>
            </a:pPr>
            <a:r>
              <a:t/>
            </a:r>
            <a:endParaRPr sz="2000">
              <a:solidFill>
                <a:schemeClr val="dk1"/>
              </a:solidFill>
              <a:latin typeface="Ubuntu"/>
              <a:ea typeface="Ubuntu"/>
              <a:cs typeface="Ubuntu"/>
              <a:sym typeface="Ubuntu"/>
            </a:endParaRPr>
          </a:p>
        </p:txBody>
      </p:sp>
      <p:pic>
        <p:nvPicPr>
          <p:cNvPr id="62" name="Google Shape;62;p14" title="20251001_Podcast Visual.png"/>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Europe &amp; Japan</a:t>
            </a:r>
            <a:endParaRPr b="0" i="0" sz="1100" u="none" cap="none" strike="noStrike">
              <a:solidFill>
                <a:srgbClr val="000000"/>
              </a:solidFill>
              <a:latin typeface="Arial"/>
              <a:ea typeface="Arial"/>
              <a:cs typeface="Arial"/>
              <a:sym typeface="Arial"/>
            </a:endParaRPr>
          </a:p>
        </p:txBody>
      </p:sp>
      <p:cxnSp>
        <p:nvCxnSpPr>
          <p:cNvPr id="124" name="Google Shape;124;p23"/>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25" name="Google Shape;125;p23"/>
          <p:cNvPicPr preferRelativeResize="0"/>
          <p:nvPr/>
        </p:nvPicPr>
        <p:blipFill rotWithShape="1">
          <a:blip r:embed="rId3">
            <a:alphaModFix/>
          </a:blip>
          <a:srcRect b="52056" l="0" r="0" t="0"/>
          <a:stretch/>
        </p:blipFill>
        <p:spPr>
          <a:xfrm>
            <a:off x="1296600" y="633528"/>
            <a:ext cx="6197750" cy="2084251"/>
          </a:xfrm>
          <a:prstGeom prst="rect">
            <a:avLst/>
          </a:prstGeom>
          <a:noFill/>
          <a:ln>
            <a:noFill/>
          </a:ln>
        </p:spPr>
      </p:pic>
      <p:pic>
        <p:nvPicPr>
          <p:cNvPr id="126" name="Google Shape;126;p23"/>
          <p:cNvPicPr preferRelativeResize="0"/>
          <p:nvPr/>
        </p:nvPicPr>
        <p:blipFill>
          <a:blip r:embed="rId4">
            <a:alphaModFix/>
          </a:blip>
          <a:stretch>
            <a:fillRect/>
          </a:stretch>
        </p:blipFill>
        <p:spPr>
          <a:xfrm>
            <a:off x="1100475" y="2859853"/>
            <a:ext cx="6466373" cy="21209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Investment Outlook</a:t>
            </a:r>
            <a:r>
              <a:rPr b="1" lang="en" sz="2100">
                <a:solidFill>
                  <a:srgbClr val="0B55A2"/>
                </a:solidFill>
                <a:latin typeface="Ubuntu"/>
                <a:ea typeface="Ubuntu"/>
                <a:cs typeface="Ubuntu"/>
                <a:sym typeface="Ubuntu"/>
              </a:rPr>
              <a:t>: </a:t>
            </a:r>
            <a:endParaRPr b="0" i="0" sz="1100" u="none" cap="none" strike="noStrike">
              <a:solidFill>
                <a:srgbClr val="000000"/>
              </a:solidFill>
              <a:latin typeface="Arial"/>
              <a:ea typeface="Arial"/>
              <a:cs typeface="Arial"/>
              <a:sym typeface="Arial"/>
            </a:endParaRPr>
          </a:p>
        </p:txBody>
      </p:sp>
      <p:cxnSp>
        <p:nvCxnSpPr>
          <p:cNvPr id="132" name="Google Shape;132;p24"/>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133" name="Google Shape;133;p24"/>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336550" lvl="0" marL="457200" marR="0" rtl="0" algn="l">
              <a:lnSpc>
                <a:spcPct val="100000"/>
              </a:lnSpc>
              <a:spcBef>
                <a:spcPts val="800"/>
              </a:spcBef>
              <a:spcAft>
                <a:spcPts val="0"/>
              </a:spcAft>
              <a:buClr>
                <a:schemeClr val="dk1"/>
              </a:buClr>
              <a:buSzPts val="1700"/>
              <a:buFont typeface="Ubuntu"/>
              <a:buChar char="●"/>
            </a:pPr>
            <a:r>
              <a:rPr lang="en" sz="1700">
                <a:solidFill>
                  <a:schemeClr val="dk1"/>
                </a:solidFill>
                <a:latin typeface="Ubuntu"/>
                <a:ea typeface="Ubuntu"/>
                <a:cs typeface="Ubuntu"/>
                <a:sym typeface="Ubuntu"/>
              </a:rPr>
              <a:t>Company earnings can be dramatically different to GDP growth. Currently, earnings look far stronger than the US economy.</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Politics in the US is fraught. The current trajectory is toward a considerably more dictatorial regime. That doesn't mean a weaker economy/stock market. But extended government shutdowns and civic strife would. </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Regulations have been removed. Potentially enough to create future risks for consumers. But, company earnings will be higher.</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Tariffs are pushing up inflation, and reduced immigration is pushing up wages - both short term effects. But a weaker economy reduces the medium term risk. </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Governments around the world seem much more comfortable spending money and going into debt. Long term yields are rising, increasing the capital cost for companies.  But, company profits are likely to be the key beneficiary. </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Valuations are extended. But, only really for a handful of the largest stocks. Small, medium stocks are arguably below average in valuation. And the largest stocks have the best growth.</a:t>
            </a:r>
            <a:endParaRPr sz="1700">
              <a:solidFill>
                <a:schemeClr val="dk1"/>
              </a:solidFill>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Investment Outlook</a:t>
            </a:r>
            <a:endParaRPr b="0" i="0" sz="1100" u="none" cap="none" strike="noStrike">
              <a:solidFill>
                <a:srgbClr val="000000"/>
              </a:solidFill>
              <a:latin typeface="Arial"/>
              <a:ea typeface="Arial"/>
              <a:cs typeface="Arial"/>
              <a:sym typeface="Arial"/>
            </a:endParaRPr>
          </a:p>
        </p:txBody>
      </p:sp>
      <p:cxnSp>
        <p:nvCxnSpPr>
          <p:cNvPr id="139" name="Google Shape;139;p25"/>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140" name="Google Shape;140;p25"/>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I let earnings and revisions guide exposure. The GDP–earnings disconnect is as wide as I’ve seen in years. Macro landmines exist, but if earnings grind higher, equities can hold even as yields shift.</a:t>
            </a:r>
            <a:endParaRPr sz="2000">
              <a:solidFill>
                <a:schemeClr val="dk1"/>
              </a:solidFill>
              <a:latin typeface="Ubuntu"/>
              <a:ea typeface="Ubuntu"/>
              <a:cs typeface="Ubuntu"/>
              <a:sym typeface="Ubuntu"/>
            </a:endParaRPr>
          </a:p>
          <a:p>
            <a:pPr indent="0" lvl="0" marL="0" marR="0" rtl="0" algn="l">
              <a:lnSpc>
                <a:spcPct val="100000"/>
              </a:lnSpc>
              <a:spcBef>
                <a:spcPts val="800"/>
              </a:spcBef>
              <a:spcAft>
                <a:spcPts val="0"/>
              </a:spcAft>
              <a:buNone/>
            </a:pPr>
            <a:r>
              <a:t/>
            </a:r>
            <a:endParaRPr sz="2000">
              <a:solidFill>
                <a:schemeClr val="dk1"/>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46" name="Google Shape;146;p2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147" name="Google Shape;147;p26"/>
          <p:cNvPicPr preferRelativeResize="0"/>
          <p:nvPr/>
        </p:nvPicPr>
        <p:blipFill>
          <a:blip r:embed="rId3">
            <a:alphaModFix/>
          </a:blip>
          <a:stretch>
            <a:fillRect/>
          </a:stretch>
        </p:blipFill>
        <p:spPr>
          <a:xfrm>
            <a:off x="0" y="1"/>
            <a:ext cx="9143999"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53" name="Google Shape;153;p27"/>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154" name="Google Shape;154;p27"/>
          <p:cNvPicPr preferRelativeResize="0"/>
          <p:nvPr/>
        </p:nvPicPr>
        <p:blipFill>
          <a:blip r:embed="rId3">
            <a:alphaModFix/>
          </a:blip>
          <a:stretch>
            <a:fillRect/>
          </a:stretch>
        </p:blipFill>
        <p:spPr>
          <a:xfrm>
            <a:off x="360544" y="0"/>
            <a:ext cx="8422912"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60" name="Google Shape;160;p2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161" name="Google Shape;161;p28"/>
          <p:cNvPicPr preferRelativeResize="0"/>
          <p:nvPr/>
        </p:nvPicPr>
        <p:blipFill>
          <a:blip r:embed="rId3">
            <a:alphaModFix/>
          </a:blip>
          <a:stretch>
            <a:fillRect/>
          </a:stretch>
        </p:blipFill>
        <p:spPr>
          <a:xfrm>
            <a:off x="0" y="0"/>
            <a:ext cx="9144002"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p:nvPr/>
        </p:nvSpPr>
        <p:spPr>
          <a:xfrm>
            <a:off x="0" y="108112"/>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B55A2"/>
              </a:buClr>
              <a:buSzPts val="2100"/>
              <a:buFont typeface="Ubuntu"/>
              <a:buNone/>
            </a:pPr>
            <a:r>
              <a:rPr b="1" i="0" lang="en" sz="2100" u="none" cap="none" strike="noStrike">
                <a:solidFill>
                  <a:srgbClr val="0B55A2"/>
                </a:solidFill>
                <a:latin typeface="Ubuntu"/>
                <a:ea typeface="Ubuntu"/>
                <a:cs typeface="Ubuntu"/>
                <a:sym typeface="Ubuntu"/>
              </a:rPr>
              <a:t>More from Nucleus Wealth:</a:t>
            </a:r>
            <a:endParaRPr b="0" i="0" sz="1100" u="none" cap="none" strike="noStrike">
              <a:solidFill>
                <a:srgbClr val="000000"/>
              </a:solidFill>
              <a:latin typeface="Arial"/>
              <a:ea typeface="Arial"/>
              <a:cs typeface="Arial"/>
              <a:sym typeface="Arial"/>
            </a:endParaRPr>
          </a:p>
        </p:txBody>
      </p:sp>
      <p:sp>
        <p:nvSpPr>
          <p:cNvPr id="167" name="Google Shape;167;p29"/>
          <p:cNvSpPr txBox="1"/>
          <p:nvPr/>
        </p:nvSpPr>
        <p:spPr>
          <a:xfrm>
            <a:off x="3102544" y="673725"/>
            <a:ext cx="26475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B55A2"/>
              </a:buClr>
              <a:buSzPts val="1100"/>
              <a:buFont typeface="Ubuntu"/>
              <a:buNone/>
            </a:pPr>
            <a:r>
              <a:rPr b="1" i="0" lang="en" sz="1100" u="none" cap="none" strike="noStrike">
                <a:solidFill>
                  <a:srgbClr val="0B55A2"/>
                </a:solidFill>
                <a:latin typeface="Ubuntu"/>
                <a:ea typeface="Ubuntu"/>
                <a:cs typeface="Ubuntu"/>
                <a:sym typeface="Ubuntu"/>
              </a:rPr>
              <a:t>Content: </a:t>
            </a:r>
            <a:r>
              <a:rPr b="1" i="0" lang="en" sz="1100" u="sng" cap="none" strike="noStrike">
                <a:solidFill>
                  <a:schemeClr val="hlink"/>
                </a:solidFill>
                <a:latin typeface="Ubuntu"/>
                <a:ea typeface="Ubuntu"/>
                <a:cs typeface="Ubuntu"/>
                <a:sym typeface="Ubuntu"/>
                <a:hlinkClick r:id="rId3"/>
              </a:rPr>
              <a:t>Nucleuswealth.com/content</a:t>
            </a:r>
            <a:endParaRPr b="1" i="0" sz="1100" u="none" cap="none" strike="noStrike">
              <a:solidFill>
                <a:srgbClr val="0B55A2"/>
              </a:solidFill>
              <a:latin typeface="Ubuntu"/>
              <a:ea typeface="Ubuntu"/>
              <a:cs typeface="Ubuntu"/>
              <a:sym typeface="Ubuntu"/>
            </a:endParaRPr>
          </a:p>
        </p:txBody>
      </p:sp>
      <p:cxnSp>
        <p:nvCxnSpPr>
          <p:cNvPr id="168" name="Google Shape;168;p29"/>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169" name="Google Shape;169;p29"/>
          <p:cNvSpPr txBox="1"/>
          <p:nvPr/>
        </p:nvSpPr>
        <p:spPr>
          <a:xfrm>
            <a:off x="2994861" y="4196625"/>
            <a:ext cx="35286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Ubuntu"/>
              <a:buNone/>
            </a:pPr>
            <a:r>
              <a:rPr b="1" i="0" lang="en" sz="1100" u="none" cap="none" strike="noStrike">
                <a:solidFill>
                  <a:srgbClr val="000000"/>
                </a:solidFill>
                <a:latin typeface="Ubuntu"/>
                <a:ea typeface="Ubuntu"/>
                <a:cs typeface="Ubuntu"/>
                <a:sym typeface="Ubuntu"/>
              </a:rPr>
              <a:t>Find us on all major (and minor) podcast platforms:</a:t>
            </a:r>
            <a:endParaRPr b="0" i="0" sz="1100" u="none" cap="none" strike="noStrike">
              <a:solidFill>
                <a:srgbClr val="000000"/>
              </a:solidFill>
              <a:latin typeface="Arial"/>
              <a:ea typeface="Arial"/>
              <a:cs typeface="Arial"/>
              <a:sym typeface="Arial"/>
            </a:endParaRPr>
          </a:p>
        </p:txBody>
      </p:sp>
      <p:pic>
        <p:nvPicPr>
          <p:cNvPr id="170" name="Google Shape;170;p29"/>
          <p:cNvPicPr preferRelativeResize="0"/>
          <p:nvPr/>
        </p:nvPicPr>
        <p:blipFill rotWithShape="1">
          <a:blip r:embed="rId4">
            <a:alphaModFix/>
          </a:blip>
          <a:srcRect b="0" l="0" r="0" t="0"/>
          <a:stretch/>
        </p:blipFill>
        <p:spPr>
          <a:xfrm>
            <a:off x="2097482" y="4504359"/>
            <a:ext cx="1378744" cy="350044"/>
          </a:xfrm>
          <a:prstGeom prst="rect">
            <a:avLst/>
          </a:prstGeom>
          <a:noFill/>
          <a:ln>
            <a:noFill/>
          </a:ln>
        </p:spPr>
      </p:pic>
      <p:pic>
        <p:nvPicPr>
          <p:cNvPr id="171" name="Google Shape;171;p29"/>
          <p:cNvPicPr preferRelativeResize="0"/>
          <p:nvPr/>
        </p:nvPicPr>
        <p:blipFill rotWithShape="1">
          <a:blip r:embed="rId5">
            <a:alphaModFix/>
          </a:blip>
          <a:srcRect b="0" l="0" r="0" t="0"/>
          <a:stretch/>
        </p:blipFill>
        <p:spPr>
          <a:xfrm>
            <a:off x="3755084" y="4509968"/>
            <a:ext cx="1342275" cy="317265"/>
          </a:xfrm>
          <a:prstGeom prst="rect">
            <a:avLst/>
          </a:prstGeom>
          <a:noFill/>
          <a:ln>
            <a:noFill/>
          </a:ln>
        </p:spPr>
      </p:pic>
      <p:pic>
        <p:nvPicPr>
          <p:cNvPr descr="A picture containing clock, light&#10;&#10;Description automatically generated" id="172" name="Google Shape;172;p29"/>
          <p:cNvPicPr preferRelativeResize="0"/>
          <p:nvPr/>
        </p:nvPicPr>
        <p:blipFill rotWithShape="1">
          <a:blip r:embed="rId6">
            <a:alphaModFix/>
          </a:blip>
          <a:srcRect b="0" l="0" r="0" t="0"/>
          <a:stretch/>
        </p:blipFill>
        <p:spPr>
          <a:xfrm>
            <a:off x="5388916" y="4517154"/>
            <a:ext cx="1080898" cy="324453"/>
          </a:xfrm>
          <a:prstGeom prst="rect">
            <a:avLst/>
          </a:prstGeom>
          <a:noFill/>
          <a:ln>
            <a:noFill/>
          </a:ln>
        </p:spPr>
      </p:pic>
      <p:sp>
        <p:nvSpPr>
          <p:cNvPr id="173" name="Google Shape;173;p29"/>
          <p:cNvSpPr txBox="1"/>
          <p:nvPr/>
        </p:nvSpPr>
        <p:spPr>
          <a:xfrm>
            <a:off x="6076253" y="1247240"/>
            <a:ext cx="28806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Ubuntu"/>
              <a:buNone/>
            </a:pPr>
            <a:r>
              <a:rPr b="1" i="0" lang="en" sz="1100" u="none" cap="none" strike="noStrike">
                <a:solidFill>
                  <a:srgbClr val="000000"/>
                </a:solidFill>
                <a:latin typeface="Ubuntu"/>
                <a:ea typeface="Ubuntu"/>
                <a:cs typeface="Ubuntu"/>
                <a:sym typeface="Ubuntu"/>
              </a:rPr>
              <a:t>Have a guest or topic suggestion for the show?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Ubuntu"/>
              <a:buNone/>
            </a:pPr>
            <a:r>
              <a:rPr b="1" i="0" lang="en" sz="1100" u="none" cap="none" strike="noStrike">
                <a:solidFill>
                  <a:srgbClr val="000000"/>
                </a:solidFill>
                <a:latin typeface="Ubuntu"/>
                <a:ea typeface="Ubuntu"/>
                <a:cs typeface="Ubuntu"/>
                <a:sym typeface="Ubuntu"/>
              </a:rPr>
              <a:t>Leave a comment on YouTube</a:t>
            </a:r>
            <a:endParaRPr b="0" i="0" sz="1100" u="none" cap="none" strike="noStrike">
              <a:solidFill>
                <a:srgbClr val="000000"/>
              </a:solidFill>
              <a:latin typeface="Arial"/>
              <a:ea typeface="Arial"/>
              <a:cs typeface="Arial"/>
              <a:sym typeface="Arial"/>
            </a:endParaRPr>
          </a:p>
        </p:txBody>
      </p:sp>
      <p:pic>
        <p:nvPicPr>
          <p:cNvPr id="174" name="Google Shape;174;p29"/>
          <p:cNvPicPr preferRelativeResize="0"/>
          <p:nvPr/>
        </p:nvPicPr>
        <p:blipFill rotWithShape="1">
          <a:blip r:embed="rId7">
            <a:alphaModFix/>
          </a:blip>
          <a:srcRect b="0" l="0" r="0" t="0"/>
          <a:stretch/>
        </p:blipFill>
        <p:spPr>
          <a:xfrm>
            <a:off x="7000902" y="3866289"/>
            <a:ext cx="167471" cy="174949"/>
          </a:xfrm>
          <a:prstGeom prst="rect">
            <a:avLst/>
          </a:prstGeom>
          <a:noFill/>
          <a:ln>
            <a:noFill/>
          </a:ln>
        </p:spPr>
      </p:pic>
      <p:pic>
        <p:nvPicPr>
          <p:cNvPr descr="A picture containing clipart&#10;&#10;Description automatically generated" id="175" name="Google Shape;175;p29"/>
          <p:cNvPicPr preferRelativeResize="0"/>
          <p:nvPr/>
        </p:nvPicPr>
        <p:blipFill rotWithShape="1">
          <a:blip r:embed="rId8">
            <a:alphaModFix/>
          </a:blip>
          <a:srcRect b="0" l="0" r="0" t="0"/>
          <a:stretch/>
        </p:blipFill>
        <p:spPr>
          <a:xfrm>
            <a:off x="7008399" y="4123931"/>
            <a:ext cx="167471" cy="174949"/>
          </a:xfrm>
          <a:prstGeom prst="rect">
            <a:avLst/>
          </a:prstGeom>
          <a:noFill/>
          <a:ln>
            <a:noFill/>
          </a:ln>
        </p:spPr>
      </p:pic>
      <p:pic>
        <p:nvPicPr>
          <p:cNvPr descr="A drawing of a face&#10;&#10;Description automatically generated" id="176" name="Google Shape;176;p29"/>
          <p:cNvPicPr preferRelativeResize="0"/>
          <p:nvPr/>
        </p:nvPicPr>
        <p:blipFill rotWithShape="1">
          <a:blip r:embed="rId9">
            <a:alphaModFix/>
          </a:blip>
          <a:srcRect b="0" l="0" r="0" t="0"/>
          <a:stretch/>
        </p:blipFill>
        <p:spPr>
          <a:xfrm>
            <a:off x="6989368" y="4363419"/>
            <a:ext cx="205534" cy="174949"/>
          </a:xfrm>
          <a:prstGeom prst="rect">
            <a:avLst/>
          </a:prstGeom>
          <a:noFill/>
          <a:ln>
            <a:noFill/>
          </a:ln>
        </p:spPr>
      </p:pic>
      <p:pic>
        <p:nvPicPr>
          <p:cNvPr id="177" name="Google Shape;177;p29"/>
          <p:cNvPicPr preferRelativeResize="0"/>
          <p:nvPr/>
        </p:nvPicPr>
        <p:blipFill rotWithShape="1">
          <a:blip r:embed="rId10">
            <a:alphaModFix/>
          </a:blip>
          <a:srcRect b="0" l="0" r="0" t="0"/>
          <a:stretch/>
        </p:blipFill>
        <p:spPr>
          <a:xfrm>
            <a:off x="7008670" y="4602909"/>
            <a:ext cx="172335" cy="174949"/>
          </a:xfrm>
          <a:prstGeom prst="rect">
            <a:avLst/>
          </a:prstGeom>
          <a:noFill/>
          <a:ln>
            <a:noFill/>
          </a:ln>
        </p:spPr>
      </p:pic>
      <p:sp>
        <p:nvSpPr>
          <p:cNvPr id="178" name="Google Shape;178;p29"/>
          <p:cNvSpPr txBox="1"/>
          <p:nvPr/>
        </p:nvSpPr>
        <p:spPr>
          <a:xfrm>
            <a:off x="7223463" y="3866289"/>
            <a:ext cx="2350200" cy="19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Ubuntu"/>
              <a:buNone/>
            </a:pPr>
            <a:r>
              <a:rPr b="0" i="0" lang="en" sz="800" u="sng" cap="none" strike="noStrike">
                <a:solidFill>
                  <a:srgbClr val="000000"/>
                </a:solidFill>
                <a:latin typeface="Ubuntu"/>
                <a:ea typeface="Ubuntu"/>
                <a:cs typeface="Ubuntu"/>
                <a:sym typeface="Ubuntu"/>
                <a:hlinkClick r:id="rId11">
                  <a:extLst>
                    <a:ext uri="{A12FA001-AC4F-418D-AE19-62706E023703}">
                      <ahyp:hlinkClr val="tx"/>
                    </a:ext>
                  </a:extLst>
                </a:hlinkClick>
              </a:rPr>
              <a:t>Facebook.com/nucleuswealth</a:t>
            </a:r>
            <a:endParaRPr b="0" i="0" sz="800" u="none" cap="none" strike="noStrike">
              <a:solidFill>
                <a:srgbClr val="000000"/>
              </a:solidFill>
              <a:latin typeface="Ubuntu"/>
              <a:ea typeface="Ubuntu"/>
              <a:cs typeface="Ubuntu"/>
              <a:sym typeface="Ubuntu"/>
            </a:endParaRPr>
          </a:p>
        </p:txBody>
      </p:sp>
      <p:sp>
        <p:nvSpPr>
          <p:cNvPr id="179" name="Google Shape;179;p29"/>
          <p:cNvSpPr txBox="1"/>
          <p:nvPr/>
        </p:nvSpPr>
        <p:spPr>
          <a:xfrm>
            <a:off x="7223463" y="4114214"/>
            <a:ext cx="2350200" cy="19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Ubuntu"/>
              <a:buNone/>
            </a:pPr>
            <a:r>
              <a:rPr b="0" i="0" lang="en" sz="800" u="sng" cap="none" strike="noStrike">
                <a:solidFill>
                  <a:srgbClr val="000000"/>
                </a:solidFill>
                <a:latin typeface="Ubuntu"/>
                <a:ea typeface="Ubuntu"/>
                <a:cs typeface="Ubuntu"/>
                <a:sym typeface="Ubuntu"/>
                <a:hlinkClick r:id="rId12">
                  <a:extLst>
                    <a:ext uri="{A12FA001-AC4F-418D-AE19-62706E023703}">
                      <ahyp:hlinkClr val="tx"/>
                    </a:ext>
                  </a:extLst>
                </a:hlinkClick>
              </a:rPr>
              <a:t>Linkedin.com/company/nucleuswealth</a:t>
            </a:r>
            <a:endParaRPr b="0" i="0" sz="800" u="none" cap="none" strike="noStrike">
              <a:solidFill>
                <a:srgbClr val="000000"/>
              </a:solidFill>
              <a:latin typeface="Ubuntu"/>
              <a:ea typeface="Ubuntu"/>
              <a:cs typeface="Ubuntu"/>
              <a:sym typeface="Ubuntu"/>
            </a:endParaRPr>
          </a:p>
        </p:txBody>
      </p:sp>
      <p:sp>
        <p:nvSpPr>
          <p:cNvPr id="180" name="Google Shape;180;p29"/>
          <p:cNvSpPr txBox="1"/>
          <p:nvPr/>
        </p:nvSpPr>
        <p:spPr>
          <a:xfrm>
            <a:off x="7215967" y="4353702"/>
            <a:ext cx="2249100" cy="19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Ubuntu"/>
              <a:buNone/>
            </a:pPr>
            <a:r>
              <a:rPr b="0" i="0" lang="en" sz="800" u="sng" cap="none" strike="noStrike">
                <a:solidFill>
                  <a:srgbClr val="000000"/>
                </a:solidFill>
                <a:latin typeface="Ubuntu"/>
                <a:ea typeface="Ubuntu"/>
                <a:cs typeface="Ubuntu"/>
                <a:sym typeface="Ubuntu"/>
                <a:hlinkClick r:id="rId13">
                  <a:extLst>
                    <a:ext uri="{A12FA001-AC4F-418D-AE19-62706E023703}">
                      <ahyp:hlinkClr val="tx"/>
                    </a:ext>
                  </a:extLst>
                </a:hlinkClick>
              </a:rPr>
              <a:t>Instagram.com/nucleus_wealth</a:t>
            </a:r>
            <a:endParaRPr b="0" i="0" sz="800" u="none" cap="none" strike="noStrike">
              <a:solidFill>
                <a:srgbClr val="000000"/>
              </a:solidFill>
              <a:latin typeface="Ubuntu"/>
              <a:ea typeface="Ubuntu"/>
              <a:cs typeface="Ubuntu"/>
              <a:sym typeface="Ubuntu"/>
            </a:endParaRPr>
          </a:p>
        </p:txBody>
      </p:sp>
      <p:sp>
        <p:nvSpPr>
          <p:cNvPr id="181" name="Google Shape;181;p29"/>
          <p:cNvSpPr txBox="1"/>
          <p:nvPr/>
        </p:nvSpPr>
        <p:spPr>
          <a:xfrm>
            <a:off x="7215967" y="4573582"/>
            <a:ext cx="2350200" cy="19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800"/>
              <a:buFont typeface="Ubuntu"/>
              <a:buNone/>
            </a:pPr>
            <a:r>
              <a:rPr b="0" i="0" lang="en" sz="800" u="sng" cap="none" strike="noStrike">
                <a:solidFill>
                  <a:srgbClr val="000000"/>
                </a:solidFill>
                <a:latin typeface="Ubuntu"/>
                <a:ea typeface="Ubuntu"/>
                <a:cs typeface="Ubuntu"/>
                <a:sym typeface="Ubuntu"/>
                <a:hlinkClick r:id="rId14">
                  <a:extLst>
                    <a:ext uri="{A12FA001-AC4F-418D-AE19-62706E023703}">
                      <ahyp:hlinkClr val="tx"/>
                    </a:ext>
                  </a:extLst>
                </a:hlinkClick>
              </a:rPr>
              <a:t>Twitter.com/nucleuswealth</a:t>
            </a:r>
            <a:endParaRPr b="0" i="0" sz="800" u="none" cap="none" strike="noStrike">
              <a:solidFill>
                <a:srgbClr val="000000"/>
              </a:solidFill>
              <a:latin typeface="Ubuntu"/>
              <a:ea typeface="Ubuntu"/>
              <a:cs typeface="Ubuntu"/>
              <a:sym typeface="Ubuntu"/>
            </a:endParaRPr>
          </a:p>
        </p:txBody>
      </p:sp>
      <p:sp>
        <p:nvSpPr>
          <p:cNvPr id="182" name="Google Shape;182;p29"/>
          <p:cNvSpPr txBox="1"/>
          <p:nvPr/>
        </p:nvSpPr>
        <p:spPr>
          <a:xfrm>
            <a:off x="6989357" y="3546319"/>
            <a:ext cx="19101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Ubuntu"/>
              <a:buNone/>
            </a:pPr>
            <a:r>
              <a:rPr b="1" i="0" lang="en" sz="1100" u="none" cap="none" strike="noStrike">
                <a:solidFill>
                  <a:srgbClr val="000000"/>
                </a:solidFill>
                <a:latin typeface="Ubuntu"/>
                <a:ea typeface="Ubuntu"/>
                <a:cs typeface="Ubuntu"/>
                <a:sym typeface="Ubuntu"/>
              </a:rPr>
              <a:t>Social media:</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Disclaimer</a:t>
            </a:r>
            <a:r>
              <a:rPr b="1" lang="en" sz="2100">
                <a:solidFill>
                  <a:srgbClr val="0B55A2"/>
                </a:solidFill>
                <a:latin typeface="Ubuntu"/>
                <a:ea typeface="Ubuntu"/>
                <a:cs typeface="Ubuntu"/>
                <a:sym typeface="Ubuntu"/>
              </a:rPr>
              <a:t>: </a:t>
            </a:r>
            <a:endParaRPr b="0" i="0" sz="1100" u="none" cap="none" strike="noStrike">
              <a:solidFill>
                <a:srgbClr val="000000"/>
              </a:solidFill>
              <a:latin typeface="Arial"/>
              <a:ea typeface="Arial"/>
              <a:cs typeface="Arial"/>
              <a:sym typeface="Arial"/>
            </a:endParaRPr>
          </a:p>
        </p:txBody>
      </p:sp>
      <p:cxnSp>
        <p:nvCxnSpPr>
          <p:cNvPr id="68" name="Google Shape;68;p15"/>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69" name="Google Shape;69;p15"/>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800"/>
              </a:spcBef>
              <a:spcAft>
                <a:spcPts val="0"/>
              </a:spcAft>
              <a:buNone/>
            </a:pPr>
            <a:r>
              <a:rPr lang="en" sz="2000">
                <a:solidFill>
                  <a:schemeClr val="dk1"/>
                </a:solidFill>
                <a:latin typeface="Ubuntu"/>
                <a:ea typeface="Ubuntu"/>
                <a:cs typeface="Ubuntu"/>
                <a:sym typeface="Ubuntu"/>
              </a:rPr>
              <a:t>The information provided on this presentation is general in nature and does not constitute personal financial advice. The information has been prepared without taking into account your personal objectives, financial situation or needs. Because of this, you should consider the appropriateness of the information for your own objectives, financial situation and needs before acting on it. Also, before you decide to invest in a financial product arranged by a representative of Nucleus Wealth Management Pty Ltd, ABN 54 614 386 266, corporate authorised representative of Nucleus Advice Pty Ltd AFSL 515796 (Nucleus Wealth or we or us), it is important that you read and consider the Product Disclosure Statement relating to the product before making any decision about whether to invest in it. Your Nucleus Wealth adviser can help you with this decision if you would like them to do so.</a:t>
            </a:r>
            <a:endParaRPr sz="2000">
              <a:solidFill>
                <a:schemeClr val="dk1"/>
              </a:solidFill>
              <a:latin typeface="Ubuntu"/>
              <a:ea typeface="Ubuntu"/>
              <a:cs typeface="Ubuntu"/>
              <a:sym typeface="Ubuntu"/>
            </a:endParaRPr>
          </a:p>
          <a:p>
            <a:pPr indent="0" lvl="0" marL="0" marR="0" rtl="0" algn="l">
              <a:lnSpc>
                <a:spcPct val="100000"/>
              </a:lnSpc>
              <a:spcBef>
                <a:spcPts val="800"/>
              </a:spcBef>
              <a:spcAft>
                <a:spcPts val="0"/>
              </a:spcAft>
              <a:buNone/>
            </a:pPr>
            <a:r>
              <a:t/>
            </a:r>
            <a:endParaRPr sz="2000">
              <a:solidFill>
                <a:schemeClr val="dk1"/>
              </a:solidFill>
              <a:latin typeface="Ubuntu"/>
              <a:ea typeface="Ubuntu"/>
              <a:cs typeface="Ubuntu"/>
              <a:sym typeface="Ubuntu"/>
            </a:endParaRPr>
          </a:p>
          <a:p>
            <a:pPr indent="0" lvl="0" marL="457200" marR="0" rtl="0" algn="l">
              <a:lnSpc>
                <a:spcPct val="100000"/>
              </a:lnSpc>
              <a:spcBef>
                <a:spcPts val="800"/>
              </a:spcBef>
              <a:spcAft>
                <a:spcPts val="0"/>
              </a:spcAft>
              <a:buNone/>
            </a:pPr>
            <a:r>
              <a:t/>
            </a:r>
            <a:endParaRPr sz="2000">
              <a:solidFill>
                <a:schemeClr val="dk1"/>
              </a:solidFill>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Agenda</a:t>
            </a:r>
            <a:r>
              <a:rPr b="1" lang="en" sz="2100">
                <a:solidFill>
                  <a:srgbClr val="0B55A2"/>
                </a:solidFill>
                <a:latin typeface="Ubuntu"/>
                <a:ea typeface="Ubuntu"/>
                <a:cs typeface="Ubuntu"/>
                <a:sym typeface="Ubuntu"/>
              </a:rPr>
              <a:t>: </a:t>
            </a:r>
            <a:endParaRPr b="0" i="0" sz="1100" u="none" cap="none" strike="noStrike">
              <a:solidFill>
                <a:srgbClr val="000000"/>
              </a:solidFill>
              <a:latin typeface="Arial"/>
              <a:ea typeface="Arial"/>
              <a:cs typeface="Arial"/>
              <a:sym typeface="Arial"/>
            </a:endParaRPr>
          </a:p>
        </p:txBody>
      </p:sp>
      <p:cxnSp>
        <p:nvCxnSpPr>
          <p:cNvPr id="75" name="Google Shape;75;p16"/>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76" name="Google Shape;76;p16"/>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336550" lvl="0" marL="457200" marR="0" rtl="0" algn="l">
              <a:lnSpc>
                <a:spcPct val="100000"/>
              </a:lnSpc>
              <a:spcBef>
                <a:spcPts val="800"/>
              </a:spcBef>
              <a:spcAft>
                <a:spcPts val="0"/>
              </a:spcAft>
              <a:buClr>
                <a:schemeClr val="dk1"/>
              </a:buClr>
              <a:buSzPts val="1700"/>
              <a:buFont typeface="Ubuntu"/>
              <a:buChar char="●"/>
            </a:pPr>
            <a:r>
              <a:rPr lang="en" sz="1700">
                <a:solidFill>
                  <a:schemeClr val="dk1"/>
                </a:solidFill>
                <a:latin typeface="Ubuntu"/>
                <a:ea typeface="Ubuntu"/>
                <a:cs typeface="Ubuntu"/>
                <a:sym typeface="Ubuntu"/>
              </a:rPr>
              <a:t>Company earnings can be dramatically different to GDP growth. Currently, earnings look far stronger than the US economy.</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Politics in the US is fraught. The current trajectory is toward a considerably more dictatorial regime. That doesn't mean a weaker economy/stock market. But extended government shutdowns and civic strife would. </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Regulations have been removed. Potentially enough to create future risks for consumers. But, company earnings will be higher.</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Tariffs are pushing up inflation, and reduced immigration is pushing up wages - both short term effects. But a weaker economy reduces the medium term risk. </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Governments around the world seem much more comfortable spending money and going into debt. Long term yields are rising, increasing the capital cost for companies.  But, company profits are likely to be the key beneficiary. </a:t>
            </a:r>
            <a:endParaRPr sz="1700">
              <a:solidFill>
                <a:schemeClr val="dk1"/>
              </a:solidFill>
              <a:latin typeface="Ubuntu"/>
              <a:ea typeface="Ubuntu"/>
              <a:cs typeface="Ubuntu"/>
              <a:sym typeface="Ubuntu"/>
            </a:endParaRPr>
          </a:p>
          <a:p>
            <a:pPr indent="-336550" lvl="0" marL="457200" marR="0" rtl="0" algn="l">
              <a:lnSpc>
                <a:spcPct val="100000"/>
              </a:lnSpc>
              <a:spcBef>
                <a:spcPts val="0"/>
              </a:spcBef>
              <a:spcAft>
                <a:spcPts val="0"/>
              </a:spcAft>
              <a:buClr>
                <a:schemeClr val="dk1"/>
              </a:buClr>
              <a:buSzPts val="1700"/>
              <a:buFont typeface="Ubuntu"/>
              <a:buChar char="●"/>
            </a:pPr>
            <a:r>
              <a:rPr lang="en" sz="1700">
                <a:solidFill>
                  <a:schemeClr val="dk1"/>
                </a:solidFill>
                <a:latin typeface="Ubuntu"/>
                <a:ea typeface="Ubuntu"/>
                <a:cs typeface="Ubuntu"/>
                <a:sym typeface="Ubuntu"/>
              </a:rPr>
              <a:t>Valuations are extended. But, only really for a handful of the largest stocks. Small, medium stocks are arguably below average in valuation. And the largest stocks have the best growth.</a:t>
            </a:r>
            <a:endParaRPr sz="1700">
              <a:solidFill>
                <a:schemeClr val="dk1"/>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Stocks are expensive</a:t>
            </a:r>
            <a:r>
              <a:rPr b="1" lang="en" sz="2100">
                <a:solidFill>
                  <a:srgbClr val="0B55A2"/>
                </a:solidFill>
                <a:latin typeface="Ubuntu"/>
                <a:ea typeface="Ubuntu"/>
                <a:cs typeface="Ubuntu"/>
                <a:sym typeface="Ubuntu"/>
              </a:rPr>
              <a:t>: </a:t>
            </a:r>
            <a:endParaRPr b="0" i="0" sz="1100" u="none" cap="none" strike="noStrike">
              <a:solidFill>
                <a:srgbClr val="000000"/>
              </a:solidFill>
              <a:latin typeface="Arial"/>
              <a:ea typeface="Arial"/>
              <a:cs typeface="Arial"/>
              <a:sym typeface="Arial"/>
            </a:endParaRPr>
          </a:p>
        </p:txBody>
      </p:sp>
      <p:cxnSp>
        <p:nvCxnSpPr>
          <p:cNvPr id="82" name="Google Shape;82;p17"/>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83" name="Google Shape;83;p17"/>
          <p:cNvPicPr preferRelativeResize="0"/>
          <p:nvPr/>
        </p:nvPicPr>
        <p:blipFill>
          <a:blip r:embed="rId3">
            <a:alphaModFix/>
          </a:blip>
          <a:stretch>
            <a:fillRect/>
          </a:stretch>
        </p:blipFill>
        <p:spPr>
          <a:xfrm>
            <a:off x="1351075" y="633530"/>
            <a:ext cx="5870129" cy="43472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Stocks are expensive: </a:t>
            </a:r>
            <a:r>
              <a:rPr b="1" lang="en" sz="2100">
                <a:solidFill>
                  <a:schemeClr val="accent1"/>
                </a:solidFill>
                <a:latin typeface="Ubuntu"/>
                <a:ea typeface="Ubuntu"/>
                <a:cs typeface="Ubuntu"/>
                <a:sym typeface="Ubuntu"/>
              </a:rPr>
              <a:t>But only really the largest </a:t>
            </a:r>
            <a:endParaRPr b="0" i="0" sz="1100" u="none" cap="none" strike="noStrike">
              <a:solidFill>
                <a:schemeClr val="accent1"/>
              </a:solidFill>
              <a:latin typeface="Arial"/>
              <a:ea typeface="Arial"/>
              <a:cs typeface="Arial"/>
              <a:sym typeface="Arial"/>
            </a:endParaRPr>
          </a:p>
        </p:txBody>
      </p:sp>
      <p:cxnSp>
        <p:nvCxnSpPr>
          <p:cNvPr id="89" name="Google Shape;89;p18"/>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90" name="Google Shape;90;p18"/>
          <p:cNvPicPr preferRelativeResize="0"/>
          <p:nvPr/>
        </p:nvPicPr>
        <p:blipFill>
          <a:blip r:embed="rId3">
            <a:alphaModFix/>
          </a:blip>
          <a:stretch>
            <a:fillRect/>
          </a:stretch>
        </p:blipFill>
        <p:spPr>
          <a:xfrm>
            <a:off x="1089550" y="633525"/>
            <a:ext cx="6758624" cy="45662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Stocks are expensive: </a:t>
            </a:r>
            <a:r>
              <a:rPr b="1" lang="en" sz="2100">
                <a:solidFill>
                  <a:schemeClr val="accent1"/>
                </a:solidFill>
                <a:latin typeface="Ubuntu"/>
                <a:ea typeface="Ubuntu"/>
                <a:cs typeface="Ubuntu"/>
                <a:sym typeface="Ubuntu"/>
              </a:rPr>
              <a:t>Some of this is sector specific</a:t>
            </a:r>
            <a:r>
              <a:rPr b="1" lang="en" sz="2100">
                <a:solidFill>
                  <a:schemeClr val="accent1"/>
                </a:solidFill>
                <a:latin typeface="Ubuntu"/>
                <a:ea typeface="Ubuntu"/>
                <a:cs typeface="Ubuntu"/>
                <a:sym typeface="Ubuntu"/>
              </a:rPr>
              <a:t> </a:t>
            </a:r>
            <a:endParaRPr b="0" i="0" sz="1100" u="none" cap="none" strike="noStrike">
              <a:solidFill>
                <a:schemeClr val="accent1"/>
              </a:solidFill>
              <a:latin typeface="Arial"/>
              <a:ea typeface="Arial"/>
              <a:cs typeface="Arial"/>
              <a:sym typeface="Arial"/>
            </a:endParaRPr>
          </a:p>
        </p:txBody>
      </p:sp>
      <p:cxnSp>
        <p:nvCxnSpPr>
          <p:cNvPr id="96" name="Google Shape;96;p19"/>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97" name="Google Shape;97;p19"/>
          <p:cNvPicPr preferRelativeResize="0"/>
          <p:nvPr/>
        </p:nvPicPr>
        <p:blipFill>
          <a:blip r:embed="rId3">
            <a:alphaModFix/>
          </a:blip>
          <a:stretch>
            <a:fillRect/>
          </a:stretch>
        </p:blipFill>
        <p:spPr>
          <a:xfrm>
            <a:off x="1699800" y="633525"/>
            <a:ext cx="5886851" cy="4463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Stocks are expensive: </a:t>
            </a:r>
            <a:r>
              <a:rPr b="1" lang="en" sz="2100">
                <a:solidFill>
                  <a:schemeClr val="accent1"/>
                </a:solidFill>
                <a:latin typeface="Ubuntu"/>
                <a:ea typeface="Ubuntu"/>
                <a:cs typeface="Ubuntu"/>
                <a:sym typeface="Ubuntu"/>
              </a:rPr>
              <a:t>Could it be growth?</a:t>
            </a:r>
            <a:endParaRPr b="0" i="0" sz="1100" u="none" cap="none" strike="noStrike">
              <a:solidFill>
                <a:schemeClr val="accent1"/>
              </a:solidFill>
              <a:latin typeface="Arial"/>
              <a:ea typeface="Arial"/>
              <a:cs typeface="Arial"/>
              <a:sym typeface="Arial"/>
            </a:endParaRPr>
          </a:p>
        </p:txBody>
      </p:sp>
      <p:cxnSp>
        <p:nvCxnSpPr>
          <p:cNvPr id="103" name="Google Shape;103;p20"/>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04" name="Google Shape;104;p20"/>
          <p:cNvPicPr preferRelativeResize="0"/>
          <p:nvPr/>
        </p:nvPicPr>
        <p:blipFill>
          <a:blip r:embed="rId3">
            <a:alphaModFix/>
          </a:blip>
          <a:stretch>
            <a:fillRect/>
          </a:stretch>
        </p:blipFill>
        <p:spPr>
          <a:xfrm>
            <a:off x="1438250" y="633530"/>
            <a:ext cx="5816126" cy="43472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Stocks are expensive: </a:t>
            </a:r>
            <a:r>
              <a:rPr b="1" lang="en" sz="2100">
                <a:solidFill>
                  <a:schemeClr val="accent1"/>
                </a:solidFill>
                <a:latin typeface="Ubuntu"/>
                <a:ea typeface="Ubuntu"/>
                <a:cs typeface="Ubuntu"/>
                <a:sym typeface="Ubuntu"/>
              </a:rPr>
              <a:t>Sector based P/Es</a:t>
            </a:r>
            <a:endParaRPr b="0" i="0" sz="1100" u="none" cap="none" strike="noStrike">
              <a:solidFill>
                <a:schemeClr val="accent1"/>
              </a:solidFill>
              <a:latin typeface="Arial"/>
              <a:ea typeface="Arial"/>
              <a:cs typeface="Arial"/>
              <a:sym typeface="Arial"/>
            </a:endParaRPr>
          </a:p>
        </p:txBody>
      </p:sp>
      <p:cxnSp>
        <p:nvCxnSpPr>
          <p:cNvPr id="110" name="Google Shape;110;p21"/>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pic>
        <p:nvPicPr>
          <p:cNvPr id="111" name="Google Shape;111;p21"/>
          <p:cNvPicPr preferRelativeResize="0"/>
          <p:nvPr/>
        </p:nvPicPr>
        <p:blipFill>
          <a:blip r:embed="rId3">
            <a:alphaModFix/>
          </a:blip>
          <a:stretch>
            <a:fillRect/>
          </a:stretch>
        </p:blipFill>
        <p:spPr>
          <a:xfrm>
            <a:off x="1632363" y="633530"/>
            <a:ext cx="5801732" cy="43472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p:nvPr/>
        </p:nvSpPr>
        <p:spPr>
          <a:xfrm>
            <a:off x="0" y="99055"/>
            <a:ext cx="9144000" cy="3924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1" lang="en" sz="2100">
                <a:solidFill>
                  <a:srgbClr val="0B55A2"/>
                </a:solidFill>
                <a:latin typeface="Ubuntu"/>
                <a:ea typeface="Ubuntu"/>
                <a:cs typeface="Ubuntu"/>
                <a:sym typeface="Ubuntu"/>
              </a:rPr>
              <a:t>Other</a:t>
            </a:r>
            <a:endParaRPr b="0" i="0" sz="1100" u="none" cap="none" strike="noStrike">
              <a:solidFill>
                <a:srgbClr val="000000"/>
              </a:solidFill>
              <a:latin typeface="Arial"/>
              <a:ea typeface="Arial"/>
              <a:cs typeface="Arial"/>
              <a:sym typeface="Arial"/>
            </a:endParaRPr>
          </a:p>
        </p:txBody>
      </p:sp>
      <p:cxnSp>
        <p:nvCxnSpPr>
          <p:cNvPr id="117" name="Google Shape;117;p22"/>
          <p:cNvCxnSpPr/>
          <p:nvPr/>
        </p:nvCxnSpPr>
        <p:spPr>
          <a:xfrm>
            <a:off x="163586" y="633533"/>
            <a:ext cx="8739300" cy="0"/>
          </a:xfrm>
          <a:prstGeom prst="straightConnector1">
            <a:avLst/>
          </a:prstGeom>
          <a:noFill/>
          <a:ln cap="flat" cmpd="sng" w="12700">
            <a:solidFill>
              <a:srgbClr val="D8D8D8"/>
            </a:solidFill>
            <a:prstDash val="solid"/>
            <a:miter lim="800000"/>
            <a:headEnd len="sm" w="sm" type="none"/>
            <a:tailEnd len="sm" w="sm" type="none"/>
          </a:ln>
        </p:spPr>
      </p:cxnSp>
      <p:sp>
        <p:nvSpPr>
          <p:cNvPr id="118" name="Google Shape;118;p22"/>
          <p:cNvSpPr txBox="1"/>
          <p:nvPr/>
        </p:nvSpPr>
        <p:spPr>
          <a:xfrm>
            <a:off x="399000" y="725663"/>
            <a:ext cx="8438100" cy="4175400"/>
          </a:xfrm>
          <a:prstGeom prst="rect">
            <a:avLst/>
          </a:prstGeom>
          <a:noFill/>
          <a:ln>
            <a:noFill/>
          </a:ln>
        </p:spPr>
        <p:txBody>
          <a:bodyPr anchorCtr="0" anchor="t" bIns="34275" lIns="68575" spcFirstLastPara="1" rIns="68575" wrap="square" tIns="34275">
            <a:noAutofit/>
          </a:bodyPr>
          <a:lstStyle/>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Median doesn’t really change the story</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This is global. US vs other countries arguments I don’t really buy.</a:t>
            </a:r>
            <a:endParaRPr sz="2000">
              <a:solidFill>
                <a:schemeClr val="dk1"/>
              </a:solidFill>
              <a:latin typeface="Ubuntu"/>
              <a:ea typeface="Ubuntu"/>
              <a:cs typeface="Ubuntu"/>
              <a:sym typeface="Ubuntu"/>
            </a:endParaRPr>
          </a:p>
          <a:p>
            <a:pPr indent="-292100" lvl="0" marL="342900" marR="0" rtl="0" algn="l">
              <a:lnSpc>
                <a:spcPct val="100000"/>
              </a:lnSpc>
              <a:spcBef>
                <a:spcPts val="800"/>
              </a:spcBef>
              <a:spcAft>
                <a:spcPts val="0"/>
              </a:spcAft>
              <a:buClr>
                <a:schemeClr val="dk1"/>
              </a:buClr>
              <a:buSzPts val="2000"/>
              <a:buFont typeface="Ubuntu"/>
              <a:buChar char="●"/>
            </a:pPr>
            <a:r>
              <a:rPr lang="en" sz="2000">
                <a:solidFill>
                  <a:schemeClr val="dk1"/>
                </a:solidFill>
                <a:latin typeface="Ubuntu"/>
                <a:ea typeface="Ubuntu"/>
                <a:cs typeface="Ubuntu"/>
                <a:sym typeface="Ubuntu"/>
              </a:rPr>
              <a:t>Many other countries are cheaper. But how much of this is just that they aren’t part of the same basis</a:t>
            </a:r>
            <a:endParaRPr sz="2000">
              <a:solidFill>
                <a:schemeClr val="dk1"/>
              </a:solidFill>
              <a:latin typeface="Ubuntu"/>
              <a:ea typeface="Ubuntu"/>
              <a:cs typeface="Ubuntu"/>
              <a:sym typeface="Ubuntu"/>
            </a:endParaRPr>
          </a:p>
          <a:p>
            <a:pPr indent="0" lvl="0" marL="0" marR="0" rtl="0" algn="l">
              <a:lnSpc>
                <a:spcPct val="100000"/>
              </a:lnSpc>
              <a:spcBef>
                <a:spcPts val="800"/>
              </a:spcBef>
              <a:spcAft>
                <a:spcPts val="0"/>
              </a:spcAft>
              <a:buNone/>
            </a:pPr>
            <a:r>
              <a:t/>
            </a:r>
            <a:endParaRPr sz="2000">
              <a:solidFill>
                <a:schemeClr val="dk1"/>
              </a:solidFill>
              <a:latin typeface="Ubuntu"/>
              <a:ea typeface="Ubuntu"/>
              <a:cs typeface="Ubuntu"/>
              <a:sym typeface="Ubuntu"/>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